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Josefin Slab"/>
      <p:regular r:id="rId16"/>
      <p:bold r:id="rId17"/>
      <p:italic r:id="rId18"/>
      <p:boldItalic r:id="rId19"/>
    </p:embeddedFont>
    <p:embeddedFont>
      <p:font typeface="Anton"/>
      <p:regular r:id="rId20"/>
    </p:embeddedFont>
    <p:embeddedFont>
      <p:font typeface="Catamaran"/>
      <p:regular r:id="rId21"/>
      <p:bold r:id="rId22"/>
    </p:embeddedFont>
    <p:embeddedFont>
      <p:font typeface="Fira Sans Condensed Light"/>
      <p:regular r:id="rId23"/>
      <p:bold r:id="rId24"/>
      <p:italic r:id="rId25"/>
      <p:boldItalic r:id="rId26"/>
    </p:embeddedFont>
    <p:embeddedFont>
      <p:font typeface="Fira Sans Condensed"/>
      <p:regular r:id="rId27"/>
      <p:bold r:id="rId28"/>
      <p:italic r:id="rId29"/>
      <p:boldItalic r:id="rId30"/>
    </p:embeddedFont>
    <p:embeddedFont>
      <p:font typeface="Catamaran Light"/>
      <p:regular r:id="rId31"/>
      <p:bold r:id="rId32"/>
    </p:embeddedFont>
    <p:embeddedFont>
      <p:font typeface="Advent Pro Light"/>
      <p:regular r:id="rId33"/>
      <p:bold r:id="rId34"/>
    </p:embeddedFont>
    <p:embeddedFont>
      <p:font typeface="Rajdhani"/>
      <p:regular r:id="rId35"/>
      <p:bold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font" Target="fonts/Anton-regular.fntdata"/><Relationship Id="rId22" Type="http://schemas.openxmlformats.org/officeDocument/2006/relationships/font" Target="fonts/Catamaran-bold.fntdata"/><Relationship Id="rId21" Type="http://schemas.openxmlformats.org/officeDocument/2006/relationships/font" Target="fonts/Catamaran-regular.fntdata"/><Relationship Id="rId24" Type="http://schemas.openxmlformats.org/officeDocument/2006/relationships/font" Target="fonts/FiraSansCondensedLight-bold.fntdata"/><Relationship Id="rId23" Type="http://schemas.openxmlformats.org/officeDocument/2006/relationships/font" Target="fonts/FiraSansCondensed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Light-boldItalic.fntdata"/><Relationship Id="rId25" Type="http://schemas.openxmlformats.org/officeDocument/2006/relationships/font" Target="fonts/FiraSansCondensedLight-italic.fntdata"/><Relationship Id="rId28" Type="http://schemas.openxmlformats.org/officeDocument/2006/relationships/font" Target="fonts/FiraSansCondensed-bold.fntdata"/><Relationship Id="rId27" Type="http://schemas.openxmlformats.org/officeDocument/2006/relationships/font" Target="fonts/FiraSans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tamaranLight-regular.fntdata"/><Relationship Id="rId30" Type="http://schemas.openxmlformats.org/officeDocument/2006/relationships/font" Target="fonts/FiraSans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AdventProLight-regular.fntdata"/><Relationship Id="rId10" Type="http://schemas.openxmlformats.org/officeDocument/2006/relationships/slide" Target="slides/slide6.xml"/><Relationship Id="rId32" Type="http://schemas.openxmlformats.org/officeDocument/2006/relationships/font" Target="fonts/CatamaranLight-bold.fntdata"/><Relationship Id="rId13" Type="http://schemas.openxmlformats.org/officeDocument/2006/relationships/slide" Target="slides/slide9.xml"/><Relationship Id="rId35" Type="http://schemas.openxmlformats.org/officeDocument/2006/relationships/font" Target="fonts/Rajdhani-regular.fntdata"/><Relationship Id="rId12" Type="http://schemas.openxmlformats.org/officeDocument/2006/relationships/slide" Target="slides/slide8.xml"/><Relationship Id="rId34" Type="http://schemas.openxmlformats.org/officeDocument/2006/relationships/font" Target="fonts/AdventProLight-bold.fntdata"/><Relationship Id="rId15" Type="http://schemas.openxmlformats.org/officeDocument/2006/relationships/slide" Target="slides/slide11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36" Type="http://schemas.openxmlformats.org/officeDocument/2006/relationships/font" Target="fonts/Rajdhani-bold.fntdata"/><Relationship Id="rId17" Type="http://schemas.openxmlformats.org/officeDocument/2006/relationships/font" Target="fonts/JosefinSlab-bold.fntdata"/><Relationship Id="rId39" Type="http://schemas.openxmlformats.org/officeDocument/2006/relationships/font" Target="fonts/Merriweather-italic.fntdata"/><Relationship Id="rId16" Type="http://schemas.openxmlformats.org/officeDocument/2006/relationships/font" Target="fonts/JosefinSlab-regular.fntdata"/><Relationship Id="rId38" Type="http://schemas.openxmlformats.org/officeDocument/2006/relationships/font" Target="fonts/Merriweather-bold.fntdata"/><Relationship Id="rId19" Type="http://schemas.openxmlformats.org/officeDocument/2006/relationships/font" Target="fonts/JosefinSlab-boldItalic.fntdata"/><Relationship Id="rId18" Type="http://schemas.openxmlformats.org/officeDocument/2006/relationships/font" Target="fonts/JosefinSlab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98bb5640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98bb5640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08a6ee8a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08a6ee8a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1cf31b2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1cf31b2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4546d490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4546d490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4546d490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4546d490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08a6ee8a1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08a6ee8a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5abef0139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5abef0139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0" name="Google Shape;60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6" name="Google Shape;76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3" name="Google Shape;93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5" name="Google Shape;95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7" name="Google Shape;97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9" name="Google Shape;99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1" name="Google Shape;101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3" name="Google Shape;103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3F3F3"/>
                </a:solidFill>
              </a:defRPr>
            </a:lvl1pPr>
            <a:lvl2pPr lvl="1">
              <a:buNone/>
              <a:defRPr>
                <a:solidFill>
                  <a:srgbClr val="F3F3F3"/>
                </a:solidFill>
              </a:defRPr>
            </a:lvl2pPr>
            <a:lvl3pPr lvl="2">
              <a:buNone/>
              <a:defRPr>
                <a:solidFill>
                  <a:srgbClr val="F3F3F3"/>
                </a:solidFill>
              </a:defRPr>
            </a:lvl3pPr>
            <a:lvl4pPr lvl="3">
              <a:buNone/>
              <a:defRPr>
                <a:solidFill>
                  <a:srgbClr val="F3F3F3"/>
                </a:solidFill>
              </a:defRPr>
            </a:lvl4pPr>
            <a:lvl5pPr lvl="4">
              <a:buNone/>
              <a:defRPr>
                <a:solidFill>
                  <a:srgbClr val="F3F3F3"/>
                </a:solidFill>
              </a:defRPr>
            </a:lvl5pPr>
            <a:lvl6pPr lvl="5">
              <a:buNone/>
              <a:defRPr>
                <a:solidFill>
                  <a:srgbClr val="F3F3F3"/>
                </a:solidFill>
              </a:defRPr>
            </a:lvl6pPr>
            <a:lvl7pPr lvl="6">
              <a:buNone/>
              <a:defRPr>
                <a:solidFill>
                  <a:srgbClr val="F3F3F3"/>
                </a:solidFill>
              </a:defRPr>
            </a:lvl7pPr>
            <a:lvl8pPr lvl="7">
              <a:buNone/>
              <a:defRPr>
                <a:solidFill>
                  <a:srgbClr val="F3F3F3"/>
                </a:solidFill>
              </a:defRPr>
            </a:lvl8pPr>
            <a:lvl9pPr lvl="8">
              <a:buNone/>
              <a:defRPr>
                <a:solidFill>
                  <a:srgbClr val="F3F3F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0" y="65375"/>
            <a:ext cx="7333200" cy="33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Rajdhani"/>
                <a:ea typeface="Rajdhani"/>
                <a:cs typeface="Rajdhani"/>
                <a:sym typeface="Rajdhani"/>
              </a:rPr>
              <a:t>Brain Tumor Segmentation and Classification</a:t>
            </a:r>
            <a:endParaRPr sz="5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796300" y="35592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Fira Sans Condensed"/>
                <a:ea typeface="Fira Sans Condensed"/>
                <a:cs typeface="Fira Sans Condensed"/>
                <a:sym typeface="Fira Sans Condensed"/>
              </a:rPr>
              <a:t>“ The Gradients”</a:t>
            </a:r>
            <a:endParaRPr b="1" sz="25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20" name="Google Shape;120;p22"/>
          <p:cNvGrpSpPr/>
          <p:nvPr/>
        </p:nvGrpSpPr>
        <p:grpSpPr>
          <a:xfrm>
            <a:off x="5275820" y="2622271"/>
            <a:ext cx="2210395" cy="2090466"/>
            <a:chOff x="1040275" y="238125"/>
            <a:chExt cx="5538450" cy="5237950"/>
          </a:xfrm>
        </p:grpSpPr>
        <p:sp>
          <p:nvSpPr>
            <p:cNvPr id="121" name="Google Shape;121;p22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2"/>
          <p:cNvSpPr txBox="1"/>
          <p:nvPr/>
        </p:nvSpPr>
        <p:spPr>
          <a:xfrm>
            <a:off x="0" y="4424300"/>
            <a:ext cx="8903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Team Members:</a:t>
            </a:r>
            <a:r>
              <a:rPr b="1" lang="en" sz="21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" sz="1600">
                <a:solidFill>
                  <a:srgbClr val="F2F2F2"/>
                </a:solidFill>
                <a:latin typeface="Merriweather"/>
                <a:ea typeface="Merriweather"/>
                <a:cs typeface="Merriweather"/>
                <a:sym typeface="Merriweather"/>
              </a:rPr>
              <a:t>Abjasree S, Poojan Smart, Niranjan Solanki, Vaishnav Panuganti</a:t>
            </a:r>
            <a:endParaRPr sz="1600">
              <a:solidFill>
                <a:srgbClr val="F2F2F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/>
          <p:nvPr>
            <p:ph type="title"/>
          </p:nvPr>
        </p:nvSpPr>
        <p:spPr>
          <a:xfrm>
            <a:off x="1640863" y="422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IMPROVEMENTS</a:t>
            </a:r>
            <a:endParaRPr/>
          </a:p>
        </p:txBody>
      </p:sp>
      <p:sp>
        <p:nvSpPr>
          <p:cNvPr id="513" name="Google Shape;513;p31"/>
          <p:cNvSpPr txBox="1"/>
          <p:nvPr/>
        </p:nvSpPr>
        <p:spPr>
          <a:xfrm>
            <a:off x="2088350" y="1790025"/>
            <a:ext cx="2782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can try improving the classification part by analysing the incorrect label.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2088350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Train for more epochs since the graph seems improving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515" name="Google Shape;515;p31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516" name="Google Shape;516;p3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31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538" name="Google Shape;538;p3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31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542" name="Google Shape;542;p3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31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564" name="Google Shape;564;p3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1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568" name="Google Shape;568;p3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31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590" name="Google Shape;590;p3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31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594" name="Google Shape;594;p3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31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616" name="Google Shape;616;p3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31"/>
          <p:cNvSpPr txBox="1"/>
          <p:nvPr/>
        </p:nvSpPr>
        <p:spPr>
          <a:xfrm>
            <a:off x="6238525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can work on improving the shape of the tumor while segmentation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20" name="Google Shape;620;p31"/>
          <p:cNvSpPr txBox="1"/>
          <p:nvPr/>
        </p:nvSpPr>
        <p:spPr>
          <a:xfrm>
            <a:off x="6238525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Try with new data and do data augmentation according to the data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21" name="Google Shape;621;p31"/>
          <p:cNvSpPr txBox="1"/>
          <p:nvPr/>
        </p:nvSpPr>
        <p:spPr>
          <a:xfrm>
            <a:off x="2088350" y="1565500"/>
            <a:ext cx="26649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Improve the Classification </a:t>
            </a: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2" name="Google Shape;622;p31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Transfer</a:t>
            </a: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learning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3" name="Google Shape;623;p31"/>
          <p:cNvSpPr txBox="1"/>
          <p:nvPr/>
        </p:nvSpPr>
        <p:spPr>
          <a:xfrm>
            <a:off x="6238525" y="1565500"/>
            <a:ext cx="25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Improve the shape 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4" name="Google Shape;624;p31"/>
          <p:cNvSpPr txBox="1"/>
          <p:nvPr/>
        </p:nvSpPr>
        <p:spPr>
          <a:xfrm>
            <a:off x="6238525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Data augmentation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5" name="Google Shape;62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 txBox="1"/>
          <p:nvPr>
            <p:ph idx="4294967295"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THANKS!</a:t>
            </a:r>
            <a:endParaRPr sz="8100"/>
          </a:p>
        </p:txBody>
      </p:sp>
      <p:sp>
        <p:nvSpPr>
          <p:cNvPr id="631" name="Google Shape;631;p32"/>
          <p:cNvSpPr txBox="1"/>
          <p:nvPr/>
        </p:nvSpPr>
        <p:spPr>
          <a:xfrm>
            <a:off x="3160200" y="2277525"/>
            <a:ext cx="3040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Team Members</a:t>
            </a:r>
            <a:endParaRPr b="1" sz="21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Abjasree S</a:t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Poojan Smart</a:t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Niranjan Solanki</a:t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2F2F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Vaishnav Panuganti</a:t>
            </a:r>
            <a:endParaRPr sz="1900">
              <a:solidFill>
                <a:srgbClr val="F2F2F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32" name="Google Shape;63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1545163" y="162022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52" name="Google Shape;352;p23"/>
          <p:cNvSpPr txBox="1"/>
          <p:nvPr>
            <p:ph idx="2" type="title"/>
          </p:nvPr>
        </p:nvSpPr>
        <p:spPr>
          <a:xfrm>
            <a:off x="4943562" y="1730338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Performance</a:t>
            </a:r>
            <a:endParaRPr/>
          </a:p>
        </p:txBody>
      </p:sp>
      <p:sp>
        <p:nvSpPr>
          <p:cNvPr id="353" name="Google Shape;353;p23"/>
          <p:cNvSpPr txBox="1"/>
          <p:nvPr>
            <p:ph idx="4" type="title"/>
          </p:nvPr>
        </p:nvSpPr>
        <p:spPr>
          <a:xfrm>
            <a:off x="2800213" y="316430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Losses and Evaluation metrics</a:t>
            </a:r>
            <a:endParaRPr/>
          </a:p>
        </p:txBody>
      </p:sp>
      <p:sp>
        <p:nvSpPr>
          <p:cNvPr id="354" name="Google Shape;354;p23"/>
          <p:cNvSpPr txBox="1"/>
          <p:nvPr>
            <p:ph idx="6" type="title"/>
          </p:nvPr>
        </p:nvSpPr>
        <p:spPr>
          <a:xfrm>
            <a:off x="6122375" y="3117807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Conclusion</a:t>
            </a:r>
            <a:endParaRPr/>
          </a:p>
        </p:txBody>
      </p:sp>
      <p:sp>
        <p:nvSpPr>
          <p:cNvPr id="355" name="Google Shape;355;p23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6" name="Google Shape;356;p23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7" name="Google Shape;357;p23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8" name="Google Shape;358;p23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59" name="Google Shape;359;p23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60" name="Google Shape;360;p23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61" name="Google Shape;361;p23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62" name="Google Shape;362;p23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3" name="Google Shape;36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title"/>
          </p:nvPr>
        </p:nvSpPr>
        <p:spPr>
          <a:xfrm>
            <a:off x="225750" y="185250"/>
            <a:ext cx="1967100" cy="16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Problem Statement</a:t>
            </a:r>
            <a:endParaRPr sz="2400"/>
          </a:p>
        </p:txBody>
      </p:sp>
      <p:sp>
        <p:nvSpPr>
          <p:cNvPr id="369" name="Google Shape;369;p24"/>
          <p:cNvSpPr txBox="1"/>
          <p:nvPr>
            <p:ph idx="1" type="subTitle"/>
          </p:nvPr>
        </p:nvSpPr>
        <p:spPr>
          <a:xfrm>
            <a:off x="2367325" y="0"/>
            <a:ext cx="63177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"/>
              <a:buChar char="●"/>
            </a:pPr>
            <a:r>
              <a:rPr b="1" lang="en" sz="16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Segment the tumor part from the MRI scans of brain.</a:t>
            </a:r>
            <a:endParaRPr b="1" sz="16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"/>
              <a:buChar char="●"/>
            </a:pPr>
            <a:r>
              <a:rPr b="1" lang="en" sz="16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Identify the kind of brain tumor from categories : Meningioma, Glioma, Pituitary tumor</a:t>
            </a:r>
            <a:endParaRPr b="1" sz="16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24"/>
          <p:cNvCxnSpPr/>
          <p:nvPr/>
        </p:nvCxnSpPr>
        <p:spPr>
          <a:xfrm flipH="1">
            <a:off x="1906925" y="675625"/>
            <a:ext cx="21900" cy="946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1" name="Google Shape;371;p24"/>
          <p:cNvSpPr txBox="1"/>
          <p:nvPr>
            <p:ph type="title"/>
          </p:nvPr>
        </p:nvSpPr>
        <p:spPr>
          <a:xfrm>
            <a:off x="225750" y="2375425"/>
            <a:ext cx="1967100" cy="16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Dataset</a:t>
            </a:r>
            <a:endParaRPr sz="3100"/>
          </a:p>
        </p:txBody>
      </p:sp>
      <p:cxnSp>
        <p:nvCxnSpPr>
          <p:cNvPr id="372" name="Google Shape;372;p24"/>
          <p:cNvCxnSpPr/>
          <p:nvPr/>
        </p:nvCxnSpPr>
        <p:spPr>
          <a:xfrm flipH="1">
            <a:off x="1874425" y="2277525"/>
            <a:ext cx="10800" cy="2016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3" name="Google Shape;373;p24"/>
          <p:cNvSpPr txBox="1"/>
          <p:nvPr/>
        </p:nvSpPr>
        <p:spPr>
          <a:xfrm>
            <a:off x="2367325" y="2374575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None/>
            </a:pP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3064 T1-weighted contrast enhanced images </a:t>
            </a:r>
            <a:r>
              <a:rPr b="1" lang="en">
                <a:solidFill>
                  <a:srgbClr val="FFFF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512 x 512 x 1</a:t>
            </a:r>
            <a:endParaRPr b="1">
              <a:solidFill>
                <a:srgbClr val="FFFF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None/>
            </a:pPr>
            <a:r>
              <a:rPr b="1" lang="en">
                <a:solidFill>
                  <a:srgbClr val="FFFF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233 patients </a:t>
            </a: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with three types of tumors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AutoNum type="arabicPeriod"/>
            </a:pP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Meningioma (708 slices)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AutoNum type="arabicPeriod"/>
            </a:pP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Glioma (1426 slices)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"/>
              <a:buAutoNum type="arabicPeriod"/>
            </a:pPr>
            <a:r>
              <a:rPr b="1" lang="en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Pituitary tumor (930 slices) </a:t>
            </a:r>
            <a:endParaRPr b="1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5698438" y="2432925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MRI Scan</a:t>
            </a:r>
            <a:endParaRPr b="1" u="sng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7442263" y="2432925"/>
            <a:ext cx="12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Tumor Mask</a:t>
            </a:r>
            <a:endParaRPr b="1" u="sng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76" name="Google Shape;376;p24"/>
          <p:cNvPicPr preferRelativeResize="0"/>
          <p:nvPr/>
        </p:nvPicPr>
        <p:blipFill rotWithShape="1">
          <a:blip r:embed="rId4">
            <a:alphaModFix/>
          </a:blip>
          <a:srcRect b="-5808" l="0" r="-5808" t="0"/>
          <a:stretch/>
        </p:blipFill>
        <p:spPr>
          <a:xfrm>
            <a:off x="5493363" y="2920300"/>
            <a:ext cx="1578075" cy="15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 rotWithShape="1">
          <a:blip r:embed="rId5">
            <a:alphaModFix/>
          </a:blip>
          <a:srcRect b="0" l="4400" r="-4400" t="0"/>
          <a:stretch/>
        </p:blipFill>
        <p:spPr>
          <a:xfrm>
            <a:off x="7492875" y="2920300"/>
            <a:ext cx="1524026" cy="152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>
            <p:ph type="title"/>
          </p:nvPr>
        </p:nvSpPr>
        <p:spPr>
          <a:xfrm>
            <a:off x="547200" y="126750"/>
            <a:ext cx="42747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Loss and Evaluation Metric</a:t>
            </a:r>
            <a:endParaRPr sz="2400"/>
          </a:p>
        </p:txBody>
      </p:sp>
      <p:cxnSp>
        <p:nvCxnSpPr>
          <p:cNvPr id="384" name="Google Shape;384;p25"/>
          <p:cNvCxnSpPr/>
          <p:nvPr/>
        </p:nvCxnSpPr>
        <p:spPr>
          <a:xfrm rot="10800000">
            <a:off x="610700" y="889525"/>
            <a:ext cx="3782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85" name="Google Shape;3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" y="1163725"/>
            <a:ext cx="1414582" cy="14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5"/>
          <p:cNvSpPr txBox="1"/>
          <p:nvPr/>
        </p:nvSpPr>
        <p:spPr>
          <a:xfrm>
            <a:off x="1068358" y="2153958"/>
            <a:ext cx="91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Class: 0</a:t>
            </a:r>
            <a:endParaRPr sz="1100">
              <a:solidFill>
                <a:srgbClr val="FF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834647" y="1448150"/>
            <a:ext cx="73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0635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Class: 1</a:t>
            </a:r>
            <a:endParaRPr sz="800">
              <a:solidFill>
                <a:srgbClr val="210635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2250300" y="105015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Char char="●"/>
            </a:pPr>
            <a:r>
              <a:rPr b="1" lang="en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Imbalance of class at pixel level</a:t>
            </a:r>
            <a:endParaRPr b="1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9" name="Google Shape;389;p25"/>
          <p:cNvSpPr txBox="1"/>
          <p:nvPr/>
        </p:nvSpPr>
        <p:spPr>
          <a:xfrm>
            <a:off x="3236125" y="1455475"/>
            <a:ext cx="9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Loss </a:t>
            </a:r>
            <a:r>
              <a:rPr lang="en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0" name="Google Shape;390;p25"/>
          <p:cNvSpPr txBox="1"/>
          <p:nvPr/>
        </p:nvSpPr>
        <p:spPr>
          <a:xfrm>
            <a:off x="3488575" y="2181450"/>
            <a:ext cx="1125000" cy="384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Log loss</a:t>
            </a:r>
            <a:endParaRPr sz="13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1" name="Google Shape;391;p25"/>
          <p:cNvSpPr txBox="1"/>
          <p:nvPr/>
        </p:nvSpPr>
        <p:spPr>
          <a:xfrm>
            <a:off x="5307238" y="2261000"/>
            <a:ext cx="1210800" cy="923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Gives more loss for predictions that are far away from actual.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2" name="Google Shape;392;p25"/>
          <p:cNvSpPr txBox="1"/>
          <p:nvPr/>
        </p:nvSpPr>
        <p:spPr>
          <a:xfrm>
            <a:off x="7211700" y="2004450"/>
            <a:ext cx="1210800" cy="738900"/>
          </a:xfrm>
          <a:prstGeom prst="rect">
            <a:avLst/>
          </a:prstGeom>
          <a:noFill/>
          <a:ln cap="flat" cmpd="sng" w="9525">
            <a:solidFill>
              <a:srgbClr val="00C3B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Balances the loss for each class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3" name="Google Shape;393;p25"/>
          <p:cNvSpPr txBox="1"/>
          <p:nvPr/>
        </p:nvSpPr>
        <p:spPr>
          <a:xfrm>
            <a:off x="4062350" y="1450350"/>
            <a:ext cx="137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Binary cross-entropy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94" name="Google Shape;394;p25"/>
          <p:cNvCxnSpPr>
            <a:stCxn id="393" idx="2"/>
            <a:endCxn id="390" idx="0"/>
          </p:cNvCxnSpPr>
          <p:nvPr/>
        </p:nvCxnSpPr>
        <p:spPr>
          <a:xfrm rot="5400000">
            <a:off x="4310750" y="1744650"/>
            <a:ext cx="177000" cy="696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25"/>
          <p:cNvSpPr txBox="1"/>
          <p:nvPr/>
        </p:nvSpPr>
        <p:spPr>
          <a:xfrm>
            <a:off x="5319450" y="1470925"/>
            <a:ext cx="112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Focul loss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6595400" y="1470925"/>
            <a:ext cx="12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Dice Loss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97" name="Google Shape;397;p25"/>
          <p:cNvCxnSpPr>
            <a:stCxn id="396" idx="2"/>
            <a:endCxn id="392" idx="0"/>
          </p:cNvCxnSpPr>
          <p:nvPr/>
        </p:nvCxnSpPr>
        <p:spPr>
          <a:xfrm flipH="1" rot="-5400000">
            <a:off x="7426850" y="1614175"/>
            <a:ext cx="164100" cy="616200"/>
          </a:xfrm>
          <a:prstGeom prst="curvedConnector3">
            <a:avLst>
              <a:gd fmla="val 5003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5"/>
          <p:cNvSpPr txBox="1"/>
          <p:nvPr/>
        </p:nvSpPr>
        <p:spPr>
          <a:xfrm>
            <a:off x="5054125" y="1470925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+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9" name="Google Shape;399;p25"/>
          <p:cNvSpPr txBox="1"/>
          <p:nvPr/>
        </p:nvSpPr>
        <p:spPr>
          <a:xfrm>
            <a:off x="6148925" y="1470925"/>
            <a:ext cx="3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+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00" name="Google Shape;400;p25"/>
          <p:cNvSpPr txBox="1"/>
          <p:nvPr/>
        </p:nvSpPr>
        <p:spPr>
          <a:xfrm>
            <a:off x="3236125" y="3450975"/>
            <a:ext cx="9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Metric </a:t>
            </a:r>
            <a:r>
              <a:rPr lang="en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01" name="Google Shape;401;p25"/>
          <p:cNvSpPr txBox="1"/>
          <p:nvPr/>
        </p:nvSpPr>
        <p:spPr>
          <a:xfrm>
            <a:off x="4019425" y="3466425"/>
            <a:ext cx="13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Mean IoU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02" name="Google Shape;402;p25"/>
          <p:cNvSpPr txBox="1"/>
          <p:nvPr/>
        </p:nvSpPr>
        <p:spPr>
          <a:xfrm>
            <a:off x="4050950" y="3995050"/>
            <a:ext cx="343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Mean over the IoU of each class (in our case, Tumor region and Non-Tumor region). Therefore It is a balanced metric.</a:t>
            </a:r>
            <a:endParaRPr sz="12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03" name="Google Shape;403;p25"/>
          <p:cNvSpPr txBox="1"/>
          <p:nvPr/>
        </p:nvSpPr>
        <p:spPr>
          <a:xfrm>
            <a:off x="640088" y="3358575"/>
            <a:ext cx="1125000" cy="585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Unbalanced Classification</a:t>
            </a:r>
            <a:endParaRPr sz="1300">
              <a:solidFill>
                <a:srgbClr val="F2F2F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404" name="Google Shape;404;p25"/>
          <p:cNvCxnSpPr>
            <a:stCxn id="385" idx="2"/>
            <a:endCxn id="403" idx="3"/>
          </p:cNvCxnSpPr>
          <p:nvPr/>
        </p:nvCxnSpPr>
        <p:spPr>
          <a:xfrm flipH="1" rot="-5400000">
            <a:off x="976391" y="2862250"/>
            <a:ext cx="1014900" cy="562500"/>
          </a:xfrm>
          <a:prstGeom prst="curvedConnector4">
            <a:avLst>
              <a:gd fmla="val 35596" name="adj1"/>
              <a:gd fmla="val 142333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5"/>
          <p:cNvCxnSpPr>
            <a:stCxn id="395" idx="2"/>
            <a:endCxn id="391" idx="1"/>
          </p:cNvCxnSpPr>
          <p:nvPr/>
        </p:nvCxnSpPr>
        <p:spPr>
          <a:xfrm rot="5400000">
            <a:off x="5153250" y="1994125"/>
            <a:ext cx="882600" cy="574800"/>
          </a:xfrm>
          <a:prstGeom prst="curvedConnector4">
            <a:avLst>
              <a:gd fmla="val 23837" name="adj1"/>
              <a:gd fmla="val 141412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1133300" y="44450"/>
            <a:ext cx="55578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Models and </a:t>
            </a:r>
            <a:r>
              <a:rPr lang="en" sz="3900"/>
              <a:t>Performance</a:t>
            </a:r>
            <a:endParaRPr sz="3900"/>
          </a:p>
        </p:txBody>
      </p:sp>
      <p:cxnSp>
        <p:nvCxnSpPr>
          <p:cNvPr id="412" name="Google Shape;412;p26"/>
          <p:cNvCxnSpPr/>
          <p:nvPr/>
        </p:nvCxnSpPr>
        <p:spPr>
          <a:xfrm>
            <a:off x="6167850" y="839100"/>
            <a:ext cx="300" cy="1874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13" name="Google Shape;413;p26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Accuracy was very low i.e., even less than 0.5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14" name="Google Shape;414;p26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FFNN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62560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Got accuracy 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around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0.8965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CNN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17" name="Google Shape;417;p26"/>
          <p:cNvCxnSpPr>
            <a:stCxn id="413" idx="3"/>
            <a:endCxn id="414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26"/>
          <p:cNvCxnSpPr>
            <a:stCxn id="416" idx="3"/>
            <a:endCxn id="415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26"/>
          <p:cNvSpPr txBox="1"/>
          <p:nvPr/>
        </p:nvSpPr>
        <p:spPr>
          <a:xfrm>
            <a:off x="4097375" y="2869800"/>
            <a:ext cx="43698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Saliency maps depicts it takes the whole information  of brain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want the location of tumor and information on tumor for classification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Led to using semantic segmentation using UNET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420" name="Google Shape;4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75" y="2713630"/>
            <a:ext cx="3522326" cy="16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6"/>
          <p:cNvSpPr txBox="1"/>
          <p:nvPr>
            <p:ph type="title"/>
          </p:nvPr>
        </p:nvSpPr>
        <p:spPr>
          <a:xfrm>
            <a:off x="-577750" y="1234475"/>
            <a:ext cx="40104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Base Models</a:t>
            </a:r>
            <a:endParaRPr sz="3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Classification</a:t>
            </a:r>
            <a:endParaRPr sz="3400"/>
          </a:p>
        </p:txBody>
      </p:sp>
      <p:sp>
        <p:nvSpPr>
          <p:cNvPr id="422" name="Google Shape;42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"/>
          <p:cNvSpPr txBox="1"/>
          <p:nvPr>
            <p:ph type="title"/>
          </p:nvPr>
        </p:nvSpPr>
        <p:spPr>
          <a:xfrm>
            <a:off x="1863425" y="-64475"/>
            <a:ext cx="44460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Semantic </a:t>
            </a:r>
            <a:r>
              <a:rPr lang="en" sz="3300"/>
              <a:t>Segmentation</a:t>
            </a:r>
            <a:r>
              <a:rPr lang="en"/>
              <a:t> </a:t>
            </a:r>
            <a:endParaRPr/>
          </a:p>
        </p:txBody>
      </p:sp>
      <p:cxnSp>
        <p:nvCxnSpPr>
          <p:cNvPr id="428" name="Google Shape;428;p27"/>
          <p:cNvCxnSpPr/>
          <p:nvPr/>
        </p:nvCxnSpPr>
        <p:spPr>
          <a:xfrm flipH="1">
            <a:off x="6151750" y="1035250"/>
            <a:ext cx="27000" cy="3477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29" name="Google Shape;429;p27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Loss: 0.532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 IOU : 0.8353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30" name="Google Shape;430;p27"/>
          <p:cNvSpPr txBox="1"/>
          <p:nvPr/>
        </p:nvSpPr>
        <p:spPr>
          <a:xfrm>
            <a:off x="6256025" y="1147850"/>
            <a:ext cx="262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Basic Autoencoder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3983775" y="2628125"/>
            <a:ext cx="1950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Loss: 0.3113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 IOU : 0.8442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32" name="Google Shape;432;p27"/>
          <p:cNvSpPr txBox="1"/>
          <p:nvPr/>
        </p:nvSpPr>
        <p:spPr>
          <a:xfrm>
            <a:off x="6255950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Loss: 0.3149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 IOU : 0.6266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33" name="Google Shape;433;p27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Simple UNET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4" name="Google Shape;434;p27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UNET with batchnorm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5" name="Google Shape;435;p27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Transfer</a:t>
            </a: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Learning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36" name="Google Shape;436;p27"/>
          <p:cNvCxnSpPr>
            <a:stCxn id="429" idx="3"/>
            <a:endCxn id="430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27"/>
          <p:cNvCxnSpPr>
            <a:stCxn id="433" idx="3"/>
            <a:endCxn id="438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27"/>
          <p:cNvCxnSpPr>
            <a:stCxn id="431" idx="3"/>
            <a:endCxn id="434" idx="1"/>
          </p:cNvCxnSpPr>
          <p:nvPr/>
        </p:nvCxnSpPr>
        <p:spPr>
          <a:xfrm>
            <a:off x="5934075" y="2941325"/>
            <a:ext cx="321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27"/>
          <p:cNvCxnSpPr>
            <a:stCxn id="435" idx="3"/>
            <a:endCxn id="432" idx="1"/>
          </p:cNvCxnSpPr>
          <p:nvPr/>
        </p:nvCxnSpPr>
        <p:spPr>
          <a:xfrm flipH="1" rot="10800000">
            <a:off x="6047475" y="3680625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27"/>
          <p:cNvSpPr txBox="1"/>
          <p:nvPr/>
        </p:nvSpPr>
        <p:spPr>
          <a:xfrm>
            <a:off x="5934200" y="183351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Loss: 0.3813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Mean IOU : 0.8499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442" name="Google Shape;4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00" y="1263975"/>
            <a:ext cx="3953650" cy="19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7"/>
          <p:cNvSpPr txBox="1"/>
          <p:nvPr/>
        </p:nvSpPr>
        <p:spPr>
          <a:xfrm>
            <a:off x="1094838" y="691325"/>
            <a:ext cx="23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UNET Architecture</a:t>
            </a:r>
            <a:endParaRPr b="1" u="sng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4" name="Google Shape;444;p27"/>
          <p:cNvSpPr txBox="1"/>
          <p:nvPr>
            <p:ph idx="4294967295" type="subTitle"/>
          </p:nvPr>
        </p:nvSpPr>
        <p:spPr>
          <a:xfrm>
            <a:off x="-196150" y="3007650"/>
            <a:ext cx="44460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Precise locations:</a:t>
            </a:r>
            <a:r>
              <a:rPr lang="en" sz="1400">
                <a:solidFill>
                  <a:srgbClr val="FFFFFF"/>
                </a:solidFill>
              </a:rPr>
              <a:t> Use of skip connections i.e., </a:t>
            </a:r>
            <a:r>
              <a:rPr lang="en" sz="1400">
                <a:solidFill>
                  <a:srgbClr val="FFFFFF"/>
                </a:solidFill>
              </a:rPr>
              <a:t>concatenating output of transpose convolution with feature maps from the encoder of same level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8"/>
          <p:cNvSpPr txBox="1"/>
          <p:nvPr>
            <p:ph type="title"/>
          </p:nvPr>
        </p:nvSpPr>
        <p:spPr>
          <a:xfrm>
            <a:off x="948050" y="-9350"/>
            <a:ext cx="68649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Classification from encoded layer of UNET</a:t>
            </a:r>
            <a:endParaRPr sz="2700"/>
          </a:p>
        </p:txBody>
      </p:sp>
      <p:cxnSp>
        <p:nvCxnSpPr>
          <p:cNvPr id="451" name="Google Shape;451;p28"/>
          <p:cNvCxnSpPr/>
          <p:nvPr/>
        </p:nvCxnSpPr>
        <p:spPr>
          <a:xfrm>
            <a:off x="6167850" y="839100"/>
            <a:ext cx="300" cy="1874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2" name="Google Shape;452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Accuracy: 0.853</a:t>
            </a:r>
            <a:endParaRPr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53" name="Google Shape;453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Simple UNET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54" name="Google Shape;454;p28"/>
          <p:cNvSpPr txBox="1"/>
          <p:nvPr/>
        </p:nvSpPr>
        <p:spPr>
          <a:xfrm>
            <a:off x="62885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Accuracy: 0.9159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55" name="Google Shape;455;p28"/>
          <p:cNvSpPr txBox="1"/>
          <p:nvPr/>
        </p:nvSpPr>
        <p:spPr>
          <a:xfrm>
            <a:off x="3983775" y="1852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UNET with batchnorm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56" name="Google Shape;456;p28"/>
          <p:cNvCxnSpPr>
            <a:stCxn id="452" idx="3"/>
            <a:endCxn id="453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8"/>
          <p:cNvCxnSpPr/>
          <p:nvPr/>
        </p:nvCxnSpPr>
        <p:spPr>
          <a:xfrm>
            <a:off x="6047400" y="2136750"/>
            <a:ext cx="241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28"/>
          <p:cNvSpPr txBox="1"/>
          <p:nvPr/>
        </p:nvSpPr>
        <p:spPr>
          <a:xfrm>
            <a:off x="261550" y="614075"/>
            <a:ext cx="4369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want classification based on tumor information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Trying classification using encoded layer of UNET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459" name="Google Shape;4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75" y="1472325"/>
            <a:ext cx="3364601" cy="11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8"/>
          <p:cNvSpPr txBox="1"/>
          <p:nvPr/>
        </p:nvSpPr>
        <p:spPr>
          <a:xfrm>
            <a:off x="98650" y="2629925"/>
            <a:ext cx="43698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HYPOTHESIS</a:t>
            </a:r>
            <a:endParaRPr b="1" u="sng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 are segmenting the image to the same space dimension, so the information about the location of tumor is preserved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461" name="Google Shape;4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50" y="4033725"/>
            <a:ext cx="4369801" cy="8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2638" y="3094175"/>
            <a:ext cx="3585584" cy="1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 txBox="1"/>
          <p:nvPr>
            <p:ph type="title"/>
          </p:nvPr>
        </p:nvSpPr>
        <p:spPr>
          <a:xfrm>
            <a:off x="437375" y="171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69" name="Google Shape;469;p29"/>
          <p:cNvSpPr txBox="1"/>
          <p:nvPr/>
        </p:nvSpPr>
        <p:spPr>
          <a:xfrm>
            <a:off x="5735575" y="744238"/>
            <a:ext cx="262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Classification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720100" y="744250"/>
            <a:ext cx="26253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Segmentation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71" name="Google Shape;4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499" y="1376075"/>
            <a:ext cx="3983399" cy="10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75" y="1376075"/>
            <a:ext cx="4381199" cy="10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975" y="2697175"/>
            <a:ext cx="3432800" cy="16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3098" y="2812750"/>
            <a:ext cx="4961661" cy="15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0"/>
          <p:cNvSpPr txBox="1"/>
          <p:nvPr>
            <p:ph type="title"/>
          </p:nvPr>
        </p:nvSpPr>
        <p:spPr>
          <a:xfrm>
            <a:off x="720075" y="553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Inference </a:t>
            </a:r>
            <a:endParaRPr/>
          </a:p>
        </p:txBody>
      </p:sp>
      <p:sp>
        <p:nvSpPr>
          <p:cNvPr id="481" name="Google Shape;481;p30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0"/>
          <p:cNvSpPr txBox="1"/>
          <p:nvPr>
            <p:ph idx="4294967295" type="subTitle"/>
          </p:nvPr>
        </p:nvSpPr>
        <p:spPr>
          <a:xfrm flipH="1">
            <a:off x="861825" y="1689430"/>
            <a:ext cx="2234400" cy="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Using Base autoencoder we couldn’t achieve the good Saliency map but for UNET we could</a:t>
            </a:r>
            <a:endParaRPr sz="1400"/>
          </a:p>
        </p:txBody>
      </p:sp>
      <p:sp>
        <p:nvSpPr>
          <p:cNvPr id="483" name="Google Shape;483;p30"/>
          <p:cNvSpPr txBox="1"/>
          <p:nvPr>
            <p:ph idx="4294967295" type="subTitle"/>
          </p:nvPr>
        </p:nvSpPr>
        <p:spPr>
          <a:xfrm flipH="1">
            <a:off x="6087375" y="1689425"/>
            <a:ext cx="21948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We have used mean iou metric for segmentation because the tumor and non-tumor pixels are unbalanced</a:t>
            </a:r>
            <a:endParaRPr sz="1400"/>
          </a:p>
        </p:txBody>
      </p:sp>
      <p:sp>
        <p:nvSpPr>
          <p:cNvPr id="484" name="Google Shape;484;p30"/>
          <p:cNvSpPr txBox="1"/>
          <p:nvPr>
            <p:ph idx="4294967295" type="subTitle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model, UNET with batch norm and data augmentation gave the best result for the data</a:t>
            </a:r>
            <a:endParaRPr sz="1400"/>
          </a:p>
        </p:txBody>
      </p:sp>
      <p:sp>
        <p:nvSpPr>
          <p:cNvPr id="485" name="Google Shape;485;p30"/>
          <p:cNvSpPr txBox="1"/>
          <p:nvPr>
            <p:ph idx="4294967295" type="subTitle"/>
          </p:nvPr>
        </p:nvSpPr>
        <p:spPr>
          <a:xfrm>
            <a:off x="6087537" y="3302704"/>
            <a:ext cx="2194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Addition of three losses give good result </a:t>
            </a:r>
            <a:r>
              <a:rPr lang="en" sz="1400"/>
              <a:t>compared</a:t>
            </a:r>
            <a:r>
              <a:rPr lang="en" sz="1400"/>
              <a:t> to using individual loss</a:t>
            </a:r>
            <a:endParaRPr sz="1400"/>
          </a:p>
        </p:txBody>
      </p:sp>
      <p:sp>
        <p:nvSpPr>
          <p:cNvPr id="486" name="Google Shape;486;p30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0"/>
          <p:cNvSpPr/>
          <p:nvPr/>
        </p:nvSpPr>
        <p:spPr>
          <a:xfrm>
            <a:off x="4385488" y="2569788"/>
            <a:ext cx="373167" cy="450621"/>
          </a:xfrm>
          <a:custGeom>
            <a:rect b="b" l="l" r="r" t="t"/>
            <a:pathLst>
              <a:path extrusionOk="0" h="68250" w="56519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0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489" name="Google Shape;489;p30"/>
            <p:cNvSpPr/>
            <p:nvPr/>
          </p:nvSpPr>
          <p:spPr>
            <a:xfrm>
              <a:off x="1507342" y="1024774"/>
              <a:ext cx="399216" cy="373658"/>
            </a:xfrm>
            <a:custGeom>
              <a:rect b="b" l="l" r="r" t="t"/>
              <a:pathLst>
                <a:path extrusionOk="0" h="49971" w="53389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609125" y="1147993"/>
              <a:ext cx="45471" cy="127222"/>
            </a:xfrm>
            <a:custGeom>
              <a:rect b="b" l="l" r="r" t="t"/>
              <a:pathLst>
                <a:path extrusionOk="0" h="17014" w="6081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0"/>
          <p:cNvSpPr/>
          <p:nvPr/>
        </p:nvSpPr>
        <p:spPr>
          <a:xfrm>
            <a:off x="3303861" y="1991081"/>
            <a:ext cx="283071" cy="245141"/>
          </a:xfrm>
          <a:custGeom>
            <a:rect b="b" l="l" r="r" t="t"/>
            <a:pathLst>
              <a:path extrusionOk="0" h="49151" w="56756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0"/>
          <p:cNvSpPr/>
          <p:nvPr/>
        </p:nvSpPr>
        <p:spPr>
          <a:xfrm>
            <a:off x="5586942" y="1999525"/>
            <a:ext cx="228224" cy="228239"/>
          </a:xfrm>
          <a:custGeom>
            <a:rect b="b" l="l" r="r" t="t"/>
            <a:pathLst>
              <a:path extrusionOk="0" h="46249" w="46246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0"/>
          <p:cNvSpPr/>
          <p:nvPr/>
        </p:nvSpPr>
        <p:spPr>
          <a:xfrm>
            <a:off x="3314557" y="3360344"/>
            <a:ext cx="261654" cy="238415"/>
          </a:xfrm>
          <a:custGeom>
            <a:rect b="b" l="l" r="r" t="t"/>
            <a:pathLst>
              <a:path extrusionOk="0" h="48311" w="5302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0"/>
          <p:cNvSpPr txBox="1"/>
          <p:nvPr>
            <p:ph idx="4294967295" type="subTitle"/>
          </p:nvPr>
        </p:nvSpPr>
        <p:spPr>
          <a:xfrm flipH="1">
            <a:off x="810475" y="1368372"/>
            <a:ext cx="22344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AutoEncoder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5" name="Google Shape;495;p30"/>
          <p:cNvSpPr txBox="1"/>
          <p:nvPr>
            <p:ph idx="4294967295" type="subTitle"/>
          </p:nvPr>
        </p:nvSpPr>
        <p:spPr>
          <a:xfrm flipH="1">
            <a:off x="5924050" y="1488371"/>
            <a:ext cx="2194800" cy="2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Mean IOU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6" name="Google Shape;496;p30"/>
          <p:cNvSpPr txBox="1"/>
          <p:nvPr>
            <p:ph idx="4294967295" type="subTitle"/>
          </p:nvPr>
        </p:nvSpPr>
        <p:spPr>
          <a:xfrm>
            <a:off x="720112" y="2886143"/>
            <a:ext cx="2234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Best Model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7" name="Google Shape;497;p30"/>
          <p:cNvSpPr txBox="1"/>
          <p:nvPr>
            <p:ph idx="4294967295" type="subTitle"/>
          </p:nvPr>
        </p:nvSpPr>
        <p:spPr>
          <a:xfrm>
            <a:off x="6087387" y="2953348"/>
            <a:ext cx="21948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Loss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8" name="Google Shape;498;p30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0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0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0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30"/>
          <p:cNvCxnSpPr>
            <a:stCxn id="500" idx="3"/>
            <a:endCxn id="481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0"/>
          <p:cNvCxnSpPr>
            <a:stCxn id="481" idx="1"/>
            <a:endCxn id="498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30"/>
          <p:cNvCxnSpPr>
            <a:stCxn id="501" idx="1"/>
            <a:endCxn id="481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30"/>
          <p:cNvCxnSpPr>
            <a:stCxn id="481" idx="3"/>
            <a:endCxn id="499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30"/>
          <p:cNvSpPr txBox="1"/>
          <p:nvPr/>
        </p:nvSpPr>
        <p:spPr>
          <a:xfrm>
            <a:off x="1433625" y="45383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